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6" r:id="rId3"/>
    <p:sldId id="287" r:id="rId4"/>
    <p:sldId id="289" r:id="rId5"/>
    <p:sldId id="288" r:id="rId6"/>
    <p:sldId id="290" r:id="rId7"/>
    <p:sldId id="291" r:id="rId8"/>
    <p:sldId id="294" r:id="rId9"/>
    <p:sldId id="297" r:id="rId10"/>
    <p:sldId id="292" r:id="rId11"/>
    <p:sldId id="293" r:id="rId12"/>
    <p:sldId id="272" r:id="rId13"/>
    <p:sldId id="285" r:id="rId14"/>
    <p:sldId id="295" r:id="rId15"/>
    <p:sldId id="29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220897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2677104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35176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79148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4C8EE1-CE0F-4D3D-94D1-D55831B6E8DD}" type="datetimeFigureOut">
              <a:rPr lang="en-US" smtClean="0"/>
              <a:t>11/14/2021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33824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4C8EE1-CE0F-4D3D-94D1-D55831B6E8D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38669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4C8EE1-CE0F-4D3D-94D1-D55831B6E8DD}" type="datetimeFigureOut">
              <a:rPr lang="en-US" smtClean="0"/>
              <a:t>11/14/2021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348662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4C8EE1-CE0F-4D3D-94D1-D55831B6E8DD}" type="datetimeFigureOut">
              <a:rPr lang="en-US" smtClean="0"/>
              <a:t>11/14/2021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125119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C8EE1-CE0F-4D3D-94D1-D55831B6E8DD}" type="datetimeFigureOut">
              <a:rPr lang="en-US" smtClean="0"/>
              <a:t>11/14/2021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57439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C8EE1-CE0F-4D3D-94D1-D55831B6E8D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3443334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4C8EE1-CE0F-4D3D-94D1-D55831B6E8DD}" type="datetimeFigureOut">
              <a:rPr lang="en-US" smtClean="0"/>
              <a:t>11/14/2021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738D-0EC6-416B-A3F3-B796259A699C}" type="slidenum">
              <a:rPr lang="en-US" smtClean="0"/>
              <a:t>‹#›</a:t>
            </a:fld>
            <a:endParaRPr lang="en-US"/>
          </a:p>
        </p:txBody>
      </p:sp>
    </p:spTree>
    <p:extLst>
      <p:ext uri="{BB962C8B-B14F-4D97-AF65-F5344CB8AC3E}">
        <p14:creationId xmlns:p14="http://schemas.microsoft.com/office/powerpoint/2010/main" val="2388554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C8EE1-CE0F-4D3D-94D1-D55831B6E8DD}" type="datetimeFigureOut">
              <a:rPr lang="en-US" smtClean="0"/>
              <a:t>11/14/2021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738D-0EC6-416B-A3F3-B796259A699C}" type="slidenum">
              <a:rPr lang="en-US" smtClean="0"/>
              <a:t>‹#›</a:t>
            </a:fld>
            <a:endParaRPr lang="en-US"/>
          </a:p>
        </p:txBody>
      </p:sp>
    </p:spTree>
    <p:extLst>
      <p:ext uri="{BB962C8B-B14F-4D97-AF65-F5344CB8AC3E}">
        <p14:creationId xmlns:p14="http://schemas.microsoft.com/office/powerpoint/2010/main" val="2014430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pattFill prst="pct10">
            <a:fgClr>
              <a:srgbClr val="00B0F0"/>
            </a:fgClr>
            <a:bgClr>
              <a:schemeClr val="bg1"/>
            </a:bgClr>
          </a:pattFill>
        </p:spPr>
        <p:txBody>
          <a:bodyPr>
            <a:normAutofit fontScale="90000"/>
          </a:bodyPr>
          <a:lstStyle/>
          <a:p>
            <a:pPr algn="ctr"/>
            <a:r>
              <a:rPr lang="en-US" dirty="0" smtClean="0">
                <a:latin typeface="Times New Roman" pitchFamily="18" charset="0"/>
                <a:cs typeface="Times New Roman" pitchFamily="18" charset="0"/>
              </a:rPr>
              <a:t>CHƯƠNG TRÌNH THỂ DỤC LỚP 12 </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NĂM HỌC 2021 – 2022</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TUẦN 12</a:t>
            </a:r>
            <a:br>
              <a:rPr lang="en-US" dirty="0" smtClean="0">
                <a:latin typeface="Times New Roman" pitchFamily="18" charset="0"/>
                <a:cs typeface="Times New Roman" pitchFamily="18" charset="0"/>
              </a:rPr>
            </a:br>
            <a:endParaRPr lang="en-US" dirty="0"/>
          </a:p>
        </p:txBody>
      </p:sp>
      <p:sp>
        <p:nvSpPr>
          <p:cNvPr id="4" name="Text Placeholder 3"/>
          <p:cNvSpPr>
            <a:spLocks noGrp="1"/>
          </p:cNvSpPr>
          <p:nvPr>
            <p:ph type="body" sz="half" idx="2"/>
          </p:nvPr>
        </p:nvSpPr>
        <p:spPr>
          <a:xfrm>
            <a:off x="0" y="1219200"/>
            <a:ext cx="9144000" cy="5638800"/>
          </a:xfrm>
          <a:solidFill>
            <a:schemeClr val="bg1"/>
          </a:solidFill>
        </p:spPr>
        <p:txBody>
          <a:bodyPr>
            <a:noAutofit/>
          </a:bodyPr>
          <a:lstStyle/>
          <a:p>
            <a:pPr algn="ctr">
              <a:spcBef>
                <a:spcPts val="0"/>
              </a:spcBef>
            </a:pPr>
            <a:r>
              <a:rPr lang="en-US" sz="2400" b="1" dirty="0" smtClean="0">
                <a:latin typeface="Times New Roman" pitchFamily="18" charset="0"/>
                <a:cs typeface="Times New Roman" pitchFamily="18" charset="0"/>
              </a:rPr>
              <a:t>NỘI DUNG BUỔI HỌC</a:t>
            </a:r>
          </a:p>
          <a:p>
            <a:pPr algn="ctr">
              <a:spcBef>
                <a:spcPts val="0"/>
              </a:spcBef>
            </a:pPr>
            <a:r>
              <a:rPr lang="en-US" sz="3200" b="1" dirty="0" smtClean="0">
                <a:solidFill>
                  <a:srgbClr val="FF0000"/>
                </a:solidFill>
                <a:latin typeface="Times New Roman" pitchFamily="18" charset="0"/>
                <a:cs typeface="Times New Roman" pitchFamily="18" charset="0"/>
              </a:rPr>
              <a:t>BÓNG CHUYỀN – NHẢY XA </a:t>
            </a:r>
            <a:endParaRPr lang="en-US" sz="3600" b="1" dirty="0" smtClean="0">
              <a:solidFill>
                <a:srgbClr val="FF0000"/>
              </a:solidFill>
              <a:latin typeface="Times New Roman" pitchFamily="18" charset="0"/>
              <a:cs typeface="Times New Roman" pitchFamily="18" charset="0"/>
            </a:endParaRPr>
          </a:p>
          <a:p>
            <a:pPr>
              <a:spcBef>
                <a:spcPts val="0"/>
              </a:spcBef>
            </a:pPr>
            <a:r>
              <a:rPr lang="en-US" sz="1800" b="1" dirty="0" smtClean="0">
                <a:solidFill>
                  <a:srgbClr val="002060"/>
                </a:solidFill>
                <a:latin typeface="Times New Roman" pitchFamily="18" charset="0"/>
                <a:cs typeface="Times New Roman" pitchFamily="18" charset="0"/>
              </a:rPr>
              <a:t>I. KHỞI ĐỘNG</a:t>
            </a:r>
            <a:r>
              <a:rPr lang="en-US" sz="1800" b="1" dirty="0" smtClean="0">
                <a:latin typeface="Times New Roman" pitchFamily="18" charset="0"/>
                <a:cs typeface="Times New Roman" pitchFamily="18" charset="0"/>
              </a:rPr>
              <a:t> </a:t>
            </a:r>
          </a:p>
          <a:p>
            <a:pPr>
              <a:spcBef>
                <a:spcPts val="0"/>
              </a:spcBef>
            </a:pPr>
            <a:r>
              <a:rPr lang="en-US" sz="1600" b="1" dirty="0" err="1" smtClean="0">
                <a:latin typeface="Times New Roman" pitchFamily="18" charset="0"/>
                <a:cs typeface="Times New Roman" pitchFamily="18" charset="0"/>
              </a:rPr>
              <a:t>Xoay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khớp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ép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dọc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ép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ngang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gập</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duỗi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động</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tác</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tay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này</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chạm</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mủi</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chân</a:t>
            </a:r>
            <a:r>
              <a:rPr lang="en-US" sz="1600" b="1" dirty="0" smtClean="0">
                <a:latin typeface="Times New Roman" pitchFamily="18" charset="0"/>
                <a:cs typeface="Times New Roman" pitchFamily="18" charset="0"/>
              </a:rPr>
              <a:t> </a:t>
            </a:r>
            <a:r>
              <a:rPr lang="en-US" sz="1600" b="1" dirty="0" err="1" smtClean="0">
                <a:latin typeface="Times New Roman" pitchFamily="18" charset="0"/>
                <a:cs typeface="Times New Roman" pitchFamily="18" charset="0"/>
              </a:rPr>
              <a:t>kia</a:t>
            </a:r>
            <a:r>
              <a:rPr lang="en-US" sz="1600" b="1" dirty="0" smtClean="0">
                <a:latin typeface="Times New Roman" pitchFamily="18" charset="0"/>
                <a:cs typeface="Times New Roman" pitchFamily="18" charset="0"/>
              </a:rPr>
              <a:t>, ………</a:t>
            </a:r>
            <a:endParaRPr lang="en-US" sz="1600" dirty="0" smtClean="0">
              <a:latin typeface="Times New Roman" pitchFamily="18" charset="0"/>
              <a:cs typeface="Times New Roman" pitchFamily="18" charset="0"/>
            </a:endParaRPr>
          </a:p>
          <a:p>
            <a:pPr>
              <a:spcBef>
                <a:spcPts val="0"/>
              </a:spcBef>
            </a:pPr>
            <a:r>
              <a:rPr lang="en-US" sz="1600" b="1" dirty="0" smtClean="0">
                <a:solidFill>
                  <a:srgbClr val="002060"/>
                </a:solidFill>
                <a:latin typeface="Times New Roman" pitchFamily="18" charset="0"/>
                <a:cs typeface="Times New Roman" pitchFamily="18" charset="0"/>
              </a:rPr>
              <a:t>II</a:t>
            </a:r>
            <a:r>
              <a:rPr lang="en-US" sz="1600" b="1" dirty="0">
                <a:solidFill>
                  <a:srgbClr val="002060"/>
                </a:solidFill>
                <a:latin typeface="Times New Roman" pitchFamily="18" charset="0"/>
                <a:cs typeface="Times New Roman" pitchFamily="18" charset="0"/>
              </a:rPr>
              <a:t>. </a:t>
            </a:r>
            <a:r>
              <a:rPr lang="en-US" sz="1600" b="1" dirty="0" smtClean="0">
                <a:solidFill>
                  <a:srgbClr val="002060"/>
                </a:solidFill>
                <a:latin typeface="Times New Roman" pitchFamily="18" charset="0"/>
                <a:cs typeface="Times New Roman" pitchFamily="18" charset="0"/>
              </a:rPr>
              <a:t>NỘI DUNG CHÍNH : </a:t>
            </a:r>
          </a:p>
          <a:p>
            <a:pPr marL="514350" indent="-514350" algn="ctr">
              <a:spcBef>
                <a:spcPts val="0"/>
              </a:spcBef>
              <a:buAutoNum type="alphaUcPeriod"/>
            </a:pPr>
            <a:r>
              <a:rPr lang="en-US" sz="3200" b="1" dirty="0" smtClean="0">
                <a:latin typeface="Times New Roman" pitchFamily="18" charset="0"/>
                <a:cs typeface="Times New Roman" pitchFamily="18" charset="0"/>
              </a:rPr>
              <a:t>BÓNG CHUYỀN</a:t>
            </a:r>
            <a:endParaRPr lang="en-US" sz="3200" b="1" dirty="0">
              <a:latin typeface="Times New Roman" pitchFamily="18" charset="0"/>
              <a:cs typeface="Times New Roman" pitchFamily="18" charset="0"/>
            </a:endParaRPr>
          </a:p>
          <a:p>
            <a:endParaRPr lang="en-US" sz="1600" dirty="0">
              <a:latin typeface="Times New Roman" pitchFamily="18" charset="0"/>
              <a:cs typeface="Times New Roman" pitchFamily="18" charset="0"/>
            </a:endParaRPr>
          </a:p>
          <a:p>
            <a:endParaRPr lang="en-US" sz="2000" dirty="0"/>
          </a:p>
          <a:p>
            <a:endParaRPr lang="en-US" sz="1600" dirty="0" smtClean="0"/>
          </a:p>
          <a:p>
            <a:endParaRPr lang="en-US" sz="1600" dirty="0"/>
          </a:p>
        </p:txBody>
      </p:sp>
      <p:pic>
        <p:nvPicPr>
          <p:cNvPr id="1026" name="Picture 2" descr="D:\HINH TD KHOI 12\cach-danh-bong-chuyen-gi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71948"/>
            <a:ext cx="6146800" cy="33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accent6">
              <a:lumMod val="60000"/>
              <a:lumOff val="40000"/>
            </a:schemeClr>
          </a:solidFill>
        </p:spPr>
        <p:txBody>
          <a:bodyPr/>
          <a:lstStyle/>
          <a:p>
            <a:r>
              <a:rPr lang="en-US" b="1" dirty="0" smtClean="0">
                <a:latin typeface="Times New Roman" pitchFamily="18" charset="0"/>
                <a:cs typeface="Times New Roman" pitchFamily="18" charset="0"/>
              </a:rPr>
              <a:t>B. NHẢY XA </a:t>
            </a:r>
            <a:endParaRPr lang="en-US" b="1" dirty="0">
              <a:latin typeface="Times New Roman" pitchFamily="18" charset="0"/>
              <a:cs typeface="Times New Roman" pitchFamily="18" charset="0"/>
            </a:endParaRPr>
          </a:p>
        </p:txBody>
      </p:sp>
      <p:pic>
        <p:nvPicPr>
          <p:cNvPr id="9" name="Picture 9" descr="218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4462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81400" cy="1435100"/>
          </a:xfrm>
        </p:spPr>
        <p:txBody>
          <a:bodyPr>
            <a:noAutofit/>
          </a:bodyPr>
          <a:lstStyle/>
          <a:p>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nhảy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kiểu</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ưỡn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br>
              <a:rPr lang="en-US" sz="2400" dirty="0">
                <a:latin typeface="Times New Roman" pitchFamily="18" charset="0"/>
                <a:cs typeface="Times New Roman" pitchFamily="18" charset="0"/>
              </a:rPr>
            </a:br>
            <a:endParaRPr lang="en-US" sz="2400" dirty="0"/>
          </a:p>
        </p:txBody>
      </p:sp>
      <p:sp>
        <p:nvSpPr>
          <p:cNvPr id="4" name="Text Placeholder 3"/>
          <p:cNvSpPr>
            <a:spLocks noGrp="1"/>
          </p:cNvSpPr>
          <p:nvPr>
            <p:ph type="body" sz="half" idx="2"/>
          </p:nvPr>
        </p:nvSpPr>
        <p:spPr>
          <a:xfrm>
            <a:off x="304800" y="1435100"/>
            <a:ext cx="3160713" cy="4691063"/>
          </a:xfrm>
        </p:spPr>
        <p:txBody>
          <a:bodyPr/>
          <a:lstStyle/>
          <a:p>
            <a:r>
              <a:rPr lang="en-US" sz="2800" i="1" u="sng" dirty="0" err="1" smtClean="0">
                <a:latin typeface="Times New Roman" pitchFamily="18" charset="0"/>
                <a:cs typeface="Times New Roman" pitchFamily="18" charset="0"/>
              </a:rPr>
              <a:t>Gồm</a:t>
            </a:r>
            <a:r>
              <a:rPr lang="en-US" sz="2800" i="1" u="sng" dirty="0" smtClean="0">
                <a:latin typeface="Times New Roman" pitchFamily="18" charset="0"/>
                <a:cs typeface="Times New Roman" pitchFamily="18" charset="0"/>
              </a:rPr>
              <a:t> </a:t>
            </a:r>
            <a:r>
              <a:rPr lang="en-US" sz="2800" i="1" u="sng" dirty="0" err="1" smtClean="0">
                <a:latin typeface="Times New Roman" pitchFamily="18" charset="0"/>
                <a:cs typeface="Times New Roman" pitchFamily="18" charset="0"/>
              </a:rPr>
              <a:t>có</a:t>
            </a:r>
            <a:r>
              <a:rPr lang="en-US" sz="2800" i="1" u="sng" dirty="0" smtClean="0">
                <a:latin typeface="Times New Roman" pitchFamily="18" charset="0"/>
                <a:cs typeface="Times New Roman" pitchFamily="18" charset="0"/>
              </a:rPr>
              <a:t> 4 </a:t>
            </a:r>
            <a:r>
              <a:rPr lang="en-US" sz="2800" i="1" u="sng" dirty="0" err="1" smtClean="0">
                <a:latin typeface="Times New Roman" pitchFamily="18" charset="0"/>
                <a:cs typeface="Times New Roman" pitchFamily="18" charset="0"/>
              </a:rPr>
              <a:t>giai</a:t>
            </a:r>
            <a:r>
              <a:rPr lang="en-US" sz="2800" i="1" u="sng" dirty="0" smtClean="0">
                <a:latin typeface="Times New Roman" pitchFamily="18" charset="0"/>
                <a:cs typeface="Times New Roman" pitchFamily="18" charset="0"/>
              </a:rPr>
              <a:t> </a:t>
            </a:r>
            <a:r>
              <a:rPr lang="en-US" sz="2800" i="1" u="sng" dirty="0" err="1" smtClean="0">
                <a:latin typeface="Times New Roman" pitchFamily="18" charset="0"/>
                <a:cs typeface="Times New Roman" pitchFamily="18" charset="0"/>
              </a:rPr>
              <a:t>đoạn</a:t>
            </a:r>
            <a:r>
              <a:rPr lang="en-US" sz="2800" i="1" u="sng" dirty="0" smtClean="0">
                <a:latin typeface="Times New Roman" pitchFamily="18" charset="0"/>
                <a:cs typeface="Times New Roman" pitchFamily="18" charset="0"/>
              </a:rPr>
              <a:t> </a:t>
            </a:r>
          </a:p>
          <a:p>
            <a:pPr marL="342900" indent="-342900">
              <a:buFont typeface="+mj-lt"/>
              <a:buAutoNum type="arabicPeriod"/>
            </a:pPr>
            <a:r>
              <a:rPr lang="en-US" sz="2800" b="1" dirty="0">
                <a:latin typeface="Times New Roman" pitchFamily="18" charset="0"/>
                <a:cs typeface="Times New Roman" pitchFamily="18" charset="0"/>
              </a:rPr>
              <a:t>GIAI ĐOẠN CHẠY ĐÀ</a:t>
            </a:r>
          </a:p>
          <a:p>
            <a:pPr marL="342900" indent="-342900">
              <a:buFont typeface="+mj-lt"/>
              <a:buAutoNum type="arabicPeriod"/>
            </a:pPr>
            <a:r>
              <a:rPr lang="en-US" sz="2800" b="1" dirty="0">
                <a:latin typeface="Times New Roman" pitchFamily="18" charset="0"/>
                <a:cs typeface="Times New Roman" pitchFamily="18" charset="0"/>
              </a:rPr>
              <a:t>GIAI ĐOẠN GIẬM NHẢY</a:t>
            </a:r>
          </a:p>
          <a:p>
            <a:pPr marL="342900" indent="-342900">
              <a:buFont typeface="+mj-lt"/>
              <a:buAutoNum type="arabicPeriod"/>
            </a:pPr>
            <a:r>
              <a:rPr lang="en-US" sz="2800" b="1" dirty="0" smtClean="0">
                <a:latin typeface="Times New Roman" pitchFamily="18" charset="0"/>
                <a:cs typeface="Times New Roman" pitchFamily="18" charset="0"/>
              </a:rPr>
              <a:t>GIAI </a:t>
            </a:r>
            <a:r>
              <a:rPr lang="en-US" sz="2800" b="1" dirty="0">
                <a:latin typeface="Times New Roman" pitchFamily="18" charset="0"/>
                <a:cs typeface="Times New Roman" pitchFamily="18" charset="0"/>
              </a:rPr>
              <a:t>ĐOẠN TRÊN KHÔNG</a:t>
            </a:r>
          </a:p>
          <a:p>
            <a:pPr marL="342900" indent="-342900">
              <a:buFont typeface="+mj-lt"/>
              <a:buAutoNum type="arabicPeriod"/>
            </a:pPr>
            <a:r>
              <a:rPr lang="en-US" sz="2800" b="1" dirty="0" smtClean="0">
                <a:latin typeface="Times New Roman" pitchFamily="18" charset="0"/>
                <a:cs typeface="Times New Roman" pitchFamily="18" charset="0"/>
              </a:rPr>
              <a:t>GIAI </a:t>
            </a:r>
            <a:r>
              <a:rPr lang="en-US" sz="2800" b="1" dirty="0">
                <a:latin typeface="Times New Roman" pitchFamily="18" charset="0"/>
                <a:cs typeface="Times New Roman" pitchFamily="18" charset="0"/>
              </a:rPr>
              <a:t>ĐOẠN TIẾP ĐẤT</a:t>
            </a:r>
          </a:p>
          <a:p>
            <a:endParaRPr lang="en-US" dirty="0"/>
          </a:p>
        </p:txBody>
      </p:sp>
      <p:pic>
        <p:nvPicPr>
          <p:cNvPr id="12" name="Content Placeholder 1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50" y="0"/>
            <a:ext cx="5568950" cy="6858000"/>
          </a:xfrm>
        </p:spPr>
      </p:pic>
    </p:spTree>
    <p:extLst>
      <p:ext uri="{BB962C8B-B14F-4D97-AF65-F5344CB8AC3E}">
        <p14:creationId xmlns:p14="http://schemas.microsoft.com/office/powerpoint/2010/main" val="449724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0762"/>
          </a:xfrm>
          <a:solidFill>
            <a:schemeClr val="accent6">
              <a:lumMod val="75000"/>
            </a:schemeClr>
          </a:solidFill>
        </p:spPr>
        <p:txBody>
          <a:bodyPr>
            <a:noAutofit/>
          </a:bodyPr>
          <a:lstStyle/>
          <a:p>
            <a:r>
              <a:rPr lang="en-US" sz="3200" b="1" dirty="0" err="1">
                <a:latin typeface="Times New Roman" pitchFamily="18" charset="0"/>
                <a:cs typeface="Times New Roman" pitchFamily="18" charset="0"/>
              </a:rPr>
              <a:t>Hoàn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nhảy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kiểu</a:t>
            </a:r>
            <a:r>
              <a:rPr lang="en-US" sz="3200" b="1" dirty="0">
                <a:latin typeface="Times New Roman" pitchFamily="18" charset="0"/>
                <a:cs typeface="Times New Roman" pitchFamily="18" charset="0"/>
              </a:rPr>
              <a:t> “ </a:t>
            </a:r>
            <a:r>
              <a:rPr lang="en-US" sz="3200" b="1" dirty="0" err="1">
                <a:latin typeface="Times New Roman" pitchFamily="18" charset="0"/>
                <a:cs typeface="Times New Roman" pitchFamily="18" charset="0"/>
              </a:rPr>
              <a:t>ưỡn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thân</a:t>
            </a:r>
            <a:r>
              <a:rPr lang="en-US" sz="3200" b="1" dirty="0">
                <a:latin typeface="Times New Roman" pitchFamily="18" charset="0"/>
                <a:cs typeface="Times New Roman" pitchFamily="18" charset="0"/>
              </a:rPr>
              <a:t> “</a:t>
            </a:r>
            <a:br>
              <a:rPr lang="en-US" sz="3200" b="1" dirty="0">
                <a:latin typeface="Times New Roman" pitchFamily="18" charset="0"/>
                <a:cs typeface="Times New Roman" pitchFamily="18" charset="0"/>
              </a:rPr>
            </a:br>
            <a:endParaRPr lang="en-US" sz="3200" dirty="0"/>
          </a:p>
        </p:txBody>
      </p:sp>
      <p:pic>
        <p:nvPicPr>
          <p:cNvPr id="4" name="video nhay xa.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867400"/>
          </a:xfrm>
        </p:spPr>
      </p:pic>
    </p:spTree>
    <p:extLst>
      <p:ext uri="{BB962C8B-B14F-4D97-AF65-F5344CB8AC3E}">
        <p14:creationId xmlns:p14="http://schemas.microsoft.com/office/powerpoint/2010/main" val="22958834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886200" cy="1143000"/>
          </a:xfrm>
          <a:solidFill>
            <a:schemeClr val="accent5">
              <a:lumMod val="60000"/>
              <a:lumOff val="40000"/>
            </a:schemeClr>
          </a:solidFill>
        </p:spPr>
        <p:txBody>
          <a:bodyPr>
            <a:normAutofit/>
          </a:bodyPr>
          <a:lstStyle/>
          <a:p>
            <a:pPr algn="ctr"/>
            <a:r>
              <a:rPr lang="en-US" dirty="0">
                <a:latin typeface="Times New Roman" pitchFamily="18" charset="0"/>
                <a:cs typeface="Times New Roman" pitchFamily="18" charset="0"/>
              </a:rPr>
              <a:t>IV. PHẦN KẾT THÚC</a:t>
            </a:r>
            <a:br>
              <a:rPr lang="en-US" dirty="0">
                <a:latin typeface="Times New Roman" pitchFamily="18" charset="0"/>
                <a:cs typeface="Times New Roman" pitchFamily="18" charset="0"/>
              </a:rPr>
            </a:br>
            <a:endParaRPr lang="en-US" dirty="0"/>
          </a:p>
        </p:txBody>
      </p:sp>
      <p:sp>
        <p:nvSpPr>
          <p:cNvPr id="4" name="Text Placeholder 3"/>
          <p:cNvSpPr>
            <a:spLocks noGrp="1"/>
          </p:cNvSpPr>
          <p:nvPr>
            <p:ph type="body" sz="half" idx="2"/>
          </p:nvPr>
        </p:nvSpPr>
        <p:spPr>
          <a:xfrm>
            <a:off x="152400" y="1295400"/>
            <a:ext cx="4114800" cy="5105400"/>
          </a:xfrm>
        </p:spPr>
        <p:txBody>
          <a:bodyPr>
            <a:normAutofit/>
          </a:bodyPr>
          <a:lstStyle/>
          <a:p>
            <a:pPr marL="342900" indent="-342900">
              <a:buFont typeface="Arial" pitchFamily="34" charset="0"/>
              <a:buChar char="•"/>
            </a:pPr>
            <a:r>
              <a:rPr lang="vi-VN" sz="3200" dirty="0">
                <a:latin typeface="Times New Roman" pitchFamily="18" charset="0"/>
                <a:cs typeface="Times New Roman" pitchFamily="18" charset="0"/>
              </a:rPr>
              <a:t>Tập </a:t>
            </a:r>
            <a:r>
              <a:rPr lang="en-US" sz="3200" dirty="0" err="1" smtClean="0">
                <a:latin typeface="Times New Roman" pitchFamily="18" charset="0"/>
                <a:cs typeface="Times New Roman" pitchFamily="18" charset="0"/>
              </a:rPr>
              <a:t>bật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nhảy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chỗ</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chắn</a:t>
            </a:r>
            <a:r>
              <a:rPr lang="vi-VN" sz="3200" dirty="0">
                <a:latin typeface="Times New Roman" pitchFamily="18" charset="0"/>
                <a:cs typeface="Times New Roman" pitchFamily="18" charset="0"/>
              </a:rPr>
              <a:t> </a:t>
            </a:r>
            <a:r>
              <a:rPr lang="vi-VN" sz="3200" dirty="0" smtClean="0">
                <a:latin typeface="Times New Roman" pitchFamily="18" charset="0"/>
                <a:cs typeface="Times New Roman" pitchFamily="18" charset="0"/>
              </a:rPr>
              <a:t>bóng</a:t>
            </a:r>
            <a:r>
              <a:rPr lang="en-US" sz="3200"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342900" indent="-342900">
              <a:buFont typeface="Arial" pitchFamily="34" charset="0"/>
              <a:buChar char="•"/>
            </a:pPr>
            <a:r>
              <a:rPr lang="vi-VN" sz="3200" dirty="0" smtClean="0">
                <a:latin typeface="Times New Roman" pitchFamily="18" charset="0"/>
                <a:cs typeface="Times New Roman" pitchFamily="18" charset="0"/>
              </a:rPr>
              <a:t>Tập </a:t>
            </a:r>
            <a:r>
              <a:rPr lang="en-US" sz="3200" dirty="0" err="1" smtClean="0">
                <a:latin typeface="Times New Roman" pitchFamily="18" charset="0"/>
                <a:cs typeface="Times New Roman" pitchFamily="18" charset="0"/>
              </a:rPr>
              <a:t>ráp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chắn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với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đồng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đội</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342900" indent="-342900">
              <a:buFont typeface="Arial" pitchFamily="34" charset="0"/>
              <a:buChar char="•"/>
            </a:pPr>
            <a:r>
              <a:rPr lang="en-US" sz="3200" dirty="0" err="1" smtClean="0">
                <a:latin typeface="Times New Roman" pitchFamily="18" charset="0"/>
                <a:cs typeface="Times New Roman" pitchFamily="18" charset="0"/>
              </a:rPr>
              <a:t>Luật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bóng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chuyền</a:t>
            </a:r>
            <a:endParaRPr lang="vi-VN" sz="3200" dirty="0">
              <a:latin typeface="Times New Roman" pitchFamily="18" charset="0"/>
              <a:cs typeface="Times New Roman" pitchFamily="18" charset="0"/>
            </a:endParaRPr>
          </a:p>
          <a:p>
            <a:pPr marL="285750" indent="-285750">
              <a:buFont typeface="Arial" pitchFamily="34" charset="0"/>
              <a:buChar char="•"/>
            </a:pP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86200" y="0"/>
            <a:ext cx="5181600" cy="6858000"/>
          </a:xfrm>
        </p:spPr>
      </p:pic>
    </p:spTree>
    <p:extLst>
      <p:ext uri="{BB962C8B-B14F-4D97-AF65-F5344CB8AC3E}">
        <p14:creationId xmlns:p14="http://schemas.microsoft.com/office/powerpoint/2010/main" val="25652208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accent6">
              <a:lumMod val="60000"/>
              <a:lumOff val="40000"/>
            </a:schemeClr>
          </a:solidFill>
        </p:spPr>
        <p:txBody>
          <a:bodyPr>
            <a:noAutofit/>
          </a:bodyPr>
          <a:lstStyle/>
          <a:p>
            <a:pPr algn="l"/>
            <a:r>
              <a:rPr lang="vi-VN" sz="2000" b="1" i="1" dirty="0"/>
              <a:t>ĐIỀU 6: ĐƯỢC 1 ĐIỂM, THẮNG 1 HIỆP VÀ THẮNG 1 TRẬN</a:t>
            </a:r>
            <a:r>
              <a:rPr lang="vi-VN" sz="2000" dirty="0"/>
              <a:t/>
            </a:r>
            <a:br>
              <a:rPr lang="vi-VN" sz="2000" dirty="0"/>
            </a:br>
            <a:r>
              <a:rPr lang="vi-VN" sz="2000" dirty="0"/>
              <a:t>6.1.    Được một điểm:</a:t>
            </a:r>
            <a:br>
              <a:rPr lang="vi-VN" sz="2000" dirty="0"/>
            </a:br>
            <a:r>
              <a:rPr lang="vi-VN" sz="2000" dirty="0"/>
              <a:t>6.1.1.    Được một điểm khi:</a:t>
            </a:r>
            <a:br>
              <a:rPr lang="vi-VN" sz="2000" dirty="0"/>
            </a:br>
            <a:r>
              <a:rPr lang="vi-VN" sz="2000" dirty="0"/>
              <a:t>6.1.1.1.    Bóng chạm sân đối phương (Điều 8.3; 10.1.1).</a:t>
            </a:r>
            <a:br>
              <a:rPr lang="vi-VN" sz="2000" dirty="0"/>
            </a:br>
            <a:r>
              <a:rPr lang="vi-VN" sz="2000" dirty="0"/>
              <a:t>6.1.1.2.    Do đội đối phương phạm lỗi (Điều 6.1.2)</a:t>
            </a:r>
            <a:br>
              <a:rPr lang="vi-VN" sz="2000" dirty="0"/>
            </a:br>
            <a:r>
              <a:rPr lang="vi-VN" sz="2000" dirty="0"/>
              <a:t>6.1.1.3.    Đội đối phương bị phạt (Điều 16.2.3; 21.3.1).</a:t>
            </a:r>
            <a:br>
              <a:rPr lang="vi-VN" sz="2000" dirty="0"/>
            </a:br>
            <a:r>
              <a:rPr lang="vi-VN" sz="2000" dirty="0"/>
              <a:t>6.1.2.    Phạm lỗi</a:t>
            </a:r>
            <a:br>
              <a:rPr lang="vi-VN" sz="2000" dirty="0"/>
            </a:br>
            <a:r>
              <a:rPr lang="vi-VN" sz="2000" dirty="0"/>
              <a:t>Khi một đội có hành động đánh bóng sai luật hoặc phạm luật bằng hành động nào khác thì trọng tài thổi còi phạm lỗi, xét mức phạm lỗi và quyết định phạt theo luật.</a:t>
            </a:r>
            <a:br>
              <a:rPr lang="vi-VN" sz="2000" dirty="0"/>
            </a:br>
            <a:r>
              <a:rPr lang="vi-VN" sz="2000" dirty="0"/>
              <a:t>6.1.2.1.    Nếu hai hay nhiều lỗi xảy ra liên tiếp thì chỉ tính lỗi đầu tiên.</a:t>
            </a:r>
            <a:br>
              <a:rPr lang="vi-VN" sz="2000" dirty="0"/>
            </a:br>
            <a:r>
              <a:rPr lang="vi-VN" sz="2000" dirty="0"/>
              <a:t>6.1.2.2.    Nếu hai đội cùng phạm hai hoặc nhiều lỗi thì xử hai đội cùng phạm lỗi. Đánh lại pha bóng đó (Hiệu tay 11.23).</a:t>
            </a:r>
            <a:br>
              <a:rPr lang="vi-VN" sz="2000" dirty="0"/>
            </a:br>
            <a:r>
              <a:rPr lang="vi-VN" sz="2000" dirty="0"/>
              <a:t>6.1.3.    Hậu quả của thắng một pha bóng.</a:t>
            </a:r>
            <a:br>
              <a:rPr lang="vi-VN" sz="2000" dirty="0"/>
            </a:br>
            <a:r>
              <a:rPr lang="vi-VN" sz="2000" dirty="0"/>
              <a:t>Một pha bóng là chuỗi các hành động đánh bóng tính từ thời điểm người phát bóng đánh chạm bóng đến khi trọng tài thổi còi "bóng chết" (Điều 8.1; 8.2).</a:t>
            </a:r>
            <a:br>
              <a:rPr lang="vi-VN" sz="2000" dirty="0"/>
            </a:br>
            <a:r>
              <a:rPr lang="vi-VN" sz="2000" dirty="0"/>
              <a:t>6.1.3.1.    Nếu đội phát bóng thắng pha bóng đó thì đội phát bóng được một điểm và tiếp tục phát bóng.</a:t>
            </a:r>
            <a:br>
              <a:rPr lang="vi-VN" sz="2000" dirty="0"/>
            </a:br>
            <a:r>
              <a:rPr lang="vi-VN" sz="2000" dirty="0"/>
              <a:t>6.1.3.2.    Nếu đội đối phương đỡ phát bóng thắng pha bóng đó thì đội đó được một điểm và giành quyền phát bóng.</a:t>
            </a:r>
            <a:br>
              <a:rPr lang="vi-VN" sz="2000" dirty="0"/>
            </a:br>
            <a:endParaRPr lang="en-US" sz="2000" dirty="0"/>
          </a:p>
        </p:txBody>
      </p:sp>
    </p:spTree>
    <p:extLst>
      <p:ext uri="{BB962C8B-B14F-4D97-AF65-F5344CB8AC3E}">
        <p14:creationId xmlns:p14="http://schemas.microsoft.com/office/powerpoint/2010/main" val="498609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Autofit/>
          </a:bodyPr>
          <a:lstStyle/>
          <a:p>
            <a:pPr algn="l"/>
            <a:r>
              <a:rPr lang="vi-VN" sz="2000" dirty="0"/>
              <a:t>6.2.    Thắng một hiệp:</a:t>
            </a:r>
            <a:br>
              <a:rPr lang="vi-VN" sz="2000" dirty="0"/>
            </a:br>
            <a:r>
              <a:rPr lang="vi-VN" sz="2000" dirty="0"/>
              <a:t>Đội thắng một hiệp (trừ hiệp thứ 5 - hiệp quyết thắng) là đội được 25 điểm trước và hơn đội kia ít nhất 2 điểm. Trường hợp hòa 24 - 24, phải đấu tiếp cho đến khi hơn nhau 2 điểm (26 - 24, 27 - 25...) (Điều 6.3.2) (Hiệu tay 11.9).</a:t>
            </a:r>
            <a:br>
              <a:rPr lang="vi-VN" sz="2000" dirty="0"/>
            </a:br>
            <a:r>
              <a:rPr lang="vi-VN" sz="2000" dirty="0"/>
              <a:t>6.3.    Thắng một trận:</a:t>
            </a:r>
            <a:br>
              <a:rPr lang="vi-VN" sz="2000" dirty="0"/>
            </a:br>
            <a:r>
              <a:rPr lang="vi-VN" sz="2000" dirty="0"/>
              <a:t>6.3.1.    Đội thắng một trận là đội thắng 3 hiệp (Điều 6.2). (Hiệu tay 11.9).</a:t>
            </a:r>
            <a:br>
              <a:rPr lang="vi-VN" sz="2000" dirty="0"/>
            </a:br>
            <a:r>
              <a:rPr lang="vi-VN" sz="2000" dirty="0"/>
              <a:t>6.3.2.    Trong trường hợp hòa 2 - 2, hiệp quyết thắng (hiệp 5) đấu đến 15 điểm và đội thắng phải hơn ít nhất 2 điểm (Điều 7.1; 15.4.1).</a:t>
            </a:r>
            <a:br>
              <a:rPr lang="vi-VN" sz="2000" dirty="0"/>
            </a:br>
            <a:r>
              <a:rPr lang="vi-VN" sz="2000" dirty="0"/>
              <a:t>6.4.    Bỏ cuộc và đội hình không đủ người đấu:</a:t>
            </a:r>
            <a:br>
              <a:rPr lang="vi-VN" sz="2000" dirty="0"/>
            </a:br>
            <a:r>
              <a:rPr lang="vi-VN" sz="2000" dirty="0"/>
              <a:t>6.4.1.    Nếu một đội sau khi đã được mời đến thuyết phục vẫn từ chối không đấu, đội đó bị tuyên bố bỏ cuộc và bị thua với kết quả toàn trận 0 –3; mỗi hiệp 0 - 25 (Điều 6.2; 6.3).</a:t>
            </a:r>
            <a:br>
              <a:rPr lang="vi-VN" sz="2000" dirty="0"/>
            </a:br>
            <a:r>
              <a:rPr lang="vi-VN" sz="2000" dirty="0"/>
              <a:t>6.4.2.    Nếu một đội không có lý do chính đáng để có mặt đúng giờ thi đấu thì bị tuyên bố bỏ cuộc và xử lý kết quả thi đấu như Điều 6.4.1.</a:t>
            </a:r>
            <a:br>
              <a:rPr lang="vi-VN" sz="2000" dirty="0"/>
            </a:br>
            <a:r>
              <a:rPr lang="vi-VN" sz="2000" dirty="0"/>
              <a:t>6.4.3.    Một đội bị tuyên bố không đủ đội hình thi đấu một hiệp hoặc một trận (Điều 7.3.1) thì bị thua hiệp đó hoặc trận đó. Đội đối phương được thêm đủ số điểm và số hiệp còn thiếu để thắng hiệp trận đó. Đội có đội hình không đủ người đấu bị giữ nguyên số điểm và kết quả các hiệp trước (Điều 6.2; 6.3; 7.3.1).</a:t>
            </a:r>
            <a:endParaRPr lang="en-US" sz="2000" dirty="0"/>
          </a:p>
        </p:txBody>
      </p:sp>
    </p:spTree>
    <p:extLst>
      <p:ext uri="{BB962C8B-B14F-4D97-AF65-F5344CB8AC3E}">
        <p14:creationId xmlns:p14="http://schemas.microsoft.com/office/powerpoint/2010/main" val="1663508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219199"/>
          </a:xfrm>
          <a:solidFill>
            <a:schemeClr val="accent6">
              <a:lumMod val="75000"/>
            </a:schemeClr>
          </a:solidFill>
        </p:spPr>
        <p:txBody>
          <a:bodyPr/>
          <a:lstStyle/>
          <a:p>
            <a:r>
              <a:rPr lang="en-US" b="1" dirty="0" smtClean="0">
                <a:latin typeface="Times New Roman" pitchFamily="18" charset="0"/>
                <a:cs typeface="Times New Roman" pitchFamily="18" charset="0"/>
              </a:rPr>
              <a:t>BÓNG CHUYỀN</a:t>
            </a:r>
            <a:endParaRPr lang="en-US" b="1" dirty="0">
              <a:latin typeface="Times New Roman" pitchFamily="18" charset="0"/>
              <a:cs typeface="Times New Roman" pitchFamily="18" charset="0"/>
            </a:endParaRPr>
          </a:p>
        </p:txBody>
      </p:sp>
      <p:sp>
        <p:nvSpPr>
          <p:cNvPr id="3" name="Subtitle 2"/>
          <p:cNvSpPr>
            <a:spLocks noGrp="1"/>
          </p:cNvSpPr>
          <p:nvPr>
            <p:ph type="subTitle" idx="1"/>
          </p:nvPr>
        </p:nvSpPr>
        <p:spPr>
          <a:xfrm>
            <a:off x="0" y="1219200"/>
            <a:ext cx="9144000" cy="5638800"/>
          </a:xfrm>
          <a:solidFill>
            <a:schemeClr val="accent5">
              <a:lumMod val="40000"/>
              <a:lumOff val="60000"/>
            </a:schemeClr>
          </a:solidFill>
        </p:spPr>
        <p:txBody>
          <a:bodyPr>
            <a:noAutofit/>
          </a:bodyPr>
          <a:lstStyle/>
          <a:p>
            <a:pPr marL="514350" indent="-514350" algn="l">
              <a:buFont typeface="+mj-lt"/>
              <a:buAutoNum type="arabicPeriod"/>
            </a:pPr>
            <a:r>
              <a:rPr lang="en-US" sz="5400" dirty="0" err="1" smtClean="0">
                <a:solidFill>
                  <a:schemeClr val="tx1"/>
                </a:solidFill>
                <a:latin typeface="Times New Roman" pitchFamily="18" charset="0"/>
                <a:cs typeface="Times New Roman" pitchFamily="18" charset="0"/>
              </a:rPr>
              <a:t>Ôn</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kỹ</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thuật</a:t>
            </a:r>
            <a:r>
              <a:rPr lang="en-US" sz="5400" dirty="0" smtClean="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đ</a:t>
            </a:r>
            <a:r>
              <a:rPr lang="en-US" sz="5400" dirty="0" err="1" smtClean="0">
                <a:solidFill>
                  <a:schemeClr val="tx1"/>
                </a:solidFill>
                <a:latin typeface="Times New Roman" pitchFamily="18" charset="0"/>
                <a:cs typeface="Times New Roman" pitchFamily="18" charset="0"/>
              </a:rPr>
              <a:t>ập</a:t>
            </a:r>
            <a:r>
              <a:rPr lang="en-US" sz="5400" dirty="0" smtClean="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bóng</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chính</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diện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theo</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phương</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lấy</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đà</a:t>
            </a:r>
            <a:r>
              <a:rPr lang="en-US" sz="5400" dirty="0">
                <a:solidFill>
                  <a:schemeClr val="tx1"/>
                </a:solidFill>
                <a:latin typeface="Times New Roman" pitchFamily="18" charset="0"/>
                <a:cs typeface="Times New Roman" pitchFamily="18" charset="0"/>
              </a:rPr>
              <a:t>.</a:t>
            </a:r>
          </a:p>
          <a:p>
            <a:pPr marL="514350" indent="-514350" algn="l">
              <a:buFont typeface="+mj-lt"/>
              <a:buAutoNum type="arabicPeriod"/>
            </a:pPr>
            <a:r>
              <a:rPr lang="en-US" sz="5400" dirty="0" err="1" smtClean="0">
                <a:solidFill>
                  <a:schemeClr val="tx1"/>
                </a:solidFill>
                <a:latin typeface="Times New Roman" pitchFamily="18" charset="0"/>
                <a:cs typeface="Times New Roman" pitchFamily="18" charset="0"/>
              </a:rPr>
              <a:t>Học</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nhảy</a:t>
            </a:r>
            <a:r>
              <a:rPr lang="en-US" sz="5400" dirty="0" smtClean="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chắn</a:t>
            </a:r>
            <a:r>
              <a:rPr lang="en-US" sz="5400" dirty="0">
                <a:solidFill>
                  <a:schemeClr val="tx1"/>
                </a:solidFill>
                <a:latin typeface="Times New Roman" pitchFamily="18" charset="0"/>
                <a:cs typeface="Times New Roman" pitchFamily="18" charset="0"/>
              </a:rPr>
              <a:t> </a:t>
            </a:r>
            <a:r>
              <a:rPr lang="en-US" sz="5400" dirty="0" err="1">
                <a:solidFill>
                  <a:schemeClr val="tx1"/>
                </a:solidFill>
                <a:latin typeface="Times New Roman" pitchFamily="18" charset="0"/>
                <a:cs typeface="Times New Roman" pitchFamily="18" charset="0"/>
              </a:rPr>
              <a:t>bóng</a:t>
            </a:r>
            <a:r>
              <a:rPr lang="en-US" sz="5400" dirty="0">
                <a:solidFill>
                  <a:schemeClr val="tx1"/>
                </a:solidFill>
                <a:latin typeface="Times New Roman" pitchFamily="18" charset="0"/>
                <a:cs typeface="Times New Roman" pitchFamily="18" charset="0"/>
              </a:rPr>
              <a:t>.</a:t>
            </a:r>
          </a:p>
          <a:p>
            <a:pPr marL="514350" indent="-514350" algn="l">
              <a:buFont typeface="+mj-lt"/>
              <a:buAutoNum type="arabicPeriod"/>
            </a:pPr>
            <a:r>
              <a:rPr lang="en-US" sz="5400" dirty="0" err="1" smtClean="0">
                <a:solidFill>
                  <a:schemeClr val="tx1"/>
                </a:solidFill>
                <a:latin typeface="Times New Roman" pitchFamily="18" charset="0"/>
                <a:cs typeface="Times New Roman" pitchFamily="18" charset="0"/>
              </a:rPr>
              <a:t>Đấu</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tập</a:t>
            </a:r>
            <a:endParaRPr lang="en-US" sz="5400" dirty="0" smtClean="0">
              <a:solidFill>
                <a:schemeClr val="tx1"/>
              </a:solidFill>
              <a:latin typeface="Times New Roman" pitchFamily="18" charset="0"/>
              <a:cs typeface="Times New Roman" pitchFamily="18" charset="0"/>
            </a:endParaRPr>
          </a:p>
          <a:p>
            <a:pPr marL="514350" indent="-514350" algn="l">
              <a:buFont typeface="+mj-lt"/>
              <a:buAutoNum type="arabicPeriod"/>
            </a:pPr>
            <a:r>
              <a:rPr lang="en-US" sz="5400" dirty="0" err="1" smtClean="0">
                <a:solidFill>
                  <a:schemeClr val="tx1"/>
                </a:solidFill>
                <a:latin typeface="Times New Roman" pitchFamily="18" charset="0"/>
                <a:cs typeface="Times New Roman" pitchFamily="18" charset="0"/>
              </a:rPr>
              <a:t>Luật</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bóng</a:t>
            </a:r>
            <a:r>
              <a:rPr lang="en-US" sz="5400" dirty="0" smtClean="0">
                <a:solidFill>
                  <a:schemeClr val="tx1"/>
                </a:solidFill>
                <a:latin typeface="Times New Roman" pitchFamily="18" charset="0"/>
                <a:cs typeface="Times New Roman" pitchFamily="18" charset="0"/>
              </a:rPr>
              <a:t> </a:t>
            </a:r>
            <a:r>
              <a:rPr lang="en-US" sz="5400" dirty="0" err="1" smtClean="0">
                <a:solidFill>
                  <a:schemeClr val="tx1"/>
                </a:solidFill>
                <a:latin typeface="Times New Roman" pitchFamily="18" charset="0"/>
                <a:cs typeface="Times New Roman" pitchFamily="18" charset="0"/>
              </a:rPr>
              <a:t>chuyền</a:t>
            </a:r>
            <a:endParaRPr lang="en-US" sz="5400" dirty="0">
              <a:solidFill>
                <a:schemeClr val="tx1"/>
              </a:solidFill>
              <a:latin typeface="Times New Roman" pitchFamily="18" charset="0"/>
              <a:cs typeface="Times New Roman" pitchFamily="18" charset="0"/>
            </a:endParaRPr>
          </a:p>
          <a:p>
            <a:pPr marL="514350" indent="-514350" algn="l">
              <a:buFont typeface="+mj-lt"/>
              <a:buAutoNum type="arabicPeriod"/>
            </a:pPr>
            <a:endParaRPr lang="en-US"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1373719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a:solidFill>
            <a:schemeClr val="accent4">
              <a:lumMod val="40000"/>
              <a:lumOff val="60000"/>
            </a:schemeClr>
          </a:solidFill>
        </p:spPr>
        <p:txBody>
          <a:bodyPr>
            <a:noAutofit/>
          </a:bodyPr>
          <a:lstStyle/>
          <a:p>
            <a:pPr algn="ct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tập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bổ</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kỹ</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thuật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bóng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đà</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endParaRPr lang="en-US" sz="2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4800" y="1066800"/>
            <a:ext cx="4953000" cy="4648199"/>
          </a:xfrm>
        </p:spPr>
      </p:pic>
      <p:sp>
        <p:nvSpPr>
          <p:cNvPr id="4" name="Text Placeholder 3"/>
          <p:cNvSpPr>
            <a:spLocks noGrp="1"/>
          </p:cNvSpPr>
          <p:nvPr>
            <p:ph type="body" sz="half" idx="2"/>
          </p:nvPr>
        </p:nvSpPr>
        <p:spPr>
          <a:xfrm>
            <a:off x="0" y="1066800"/>
            <a:ext cx="4114800" cy="5791200"/>
          </a:xfrm>
          <a:solidFill>
            <a:schemeClr val="accent6">
              <a:lumMod val="60000"/>
              <a:lumOff val="40000"/>
            </a:schemeClr>
          </a:solidFill>
        </p:spPr>
        <p:txBody>
          <a:bodyPr>
            <a:normAutofit/>
          </a:bodyPr>
          <a:lstStyle/>
          <a:p>
            <a:pPr marL="342900" indent="-342900">
              <a:buFont typeface="Courier New" pitchFamily="49" charset="0"/>
              <a:buChar char="o"/>
            </a:pP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chỗ</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tập</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đập</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bóng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treo</a:t>
            </a:r>
            <a:r>
              <a:rPr lang="en-US" sz="2800" dirty="0" smtClean="0">
                <a:latin typeface="Times New Roman" pitchFamily="18" charset="0"/>
                <a:cs typeface="Times New Roman" pitchFamily="18" charset="0"/>
              </a:rPr>
              <a:t>.</a:t>
            </a:r>
          </a:p>
          <a:p>
            <a:pPr marL="342900" indent="-342900">
              <a:buFont typeface="Courier New" pitchFamily="49" charset="0"/>
              <a:buChar char="o"/>
            </a:pP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đà</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bước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chụm</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chân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giậm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nhảy</a:t>
            </a:r>
            <a:r>
              <a:rPr lang="en-US" sz="2800" dirty="0" smtClean="0">
                <a:latin typeface="Times New Roman" pitchFamily="18" charset="0"/>
                <a:cs typeface="Times New Roman" pitchFamily="18" charset="0"/>
              </a:rPr>
              <a:t> .</a:t>
            </a:r>
          </a:p>
          <a:p>
            <a:pPr marL="342900" indent="-342900">
              <a:buFont typeface="Courier New" pitchFamily="49" charset="0"/>
              <a:buChar char="o"/>
            </a:pPr>
            <a:r>
              <a:rPr lang="en-US" sz="2800" dirty="0" err="1" smtClean="0">
                <a:latin typeface="Times New Roman" pitchFamily="18" charset="0"/>
                <a:cs typeface="Times New Roman" pitchFamily="18" charset="0"/>
              </a:rPr>
              <a:t>Lấy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treo</a:t>
            </a:r>
            <a:r>
              <a:rPr lang="en-US" sz="2800" dirty="0">
                <a:latin typeface="Times New Roman" pitchFamily="18" charset="0"/>
                <a:cs typeface="Times New Roman" pitchFamily="18" charset="0"/>
              </a:rPr>
              <a:t>.</a:t>
            </a:r>
            <a:endParaRPr lang="en-US" sz="2800" dirty="0" smtClean="0">
              <a:latin typeface="Times New Roman" pitchFamily="18" charset="0"/>
              <a:cs typeface="Times New Roman" pitchFamily="18" charset="0"/>
            </a:endParaRPr>
          </a:p>
          <a:p>
            <a:pPr marL="342900" indent="-342900">
              <a:buFont typeface="Courier New" pitchFamily="49" charset="0"/>
              <a:buChar char="o"/>
            </a:pPr>
            <a:r>
              <a:rPr lang="en-US" sz="2800" dirty="0" err="1" smtClean="0">
                <a:latin typeface="Times New Roman" pitchFamily="18" charset="0"/>
                <a:cs typeface="Times New Roman" pitchFamily="18" charset="0"/>
              </a:rPr>
              <a:t>Tập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nhảy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cát</a:t>
            </a:r>
            <a:r>
              <a:rPr lang="en-US" sz="2800"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30297210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050"/>
            <a:ext cx="3581400" cy="1162050"/>
          </a:xfrm>
        </p:spPr>
        <p:txBody>
          <a:bodyPr>
            <a:noAutofit/>
          </a:bodyPr>
          <a:lstStyle/>
          <a:p>
            <a:r>
              <a:rPr lang="en-US" sz="3600" dirty="0" err="1">
                <a:latin typeface="Times New Roman" pitchFamily="18" charset="0"/>
                <a:cs typeface="Times New Roman" pitchFamily="18" charset="0"/>
              </a:rPr>
              <a:t>Nhảy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chắn</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bóng</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endParaRPr lang="en-US" sz="36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75050" y="1066800"/>
            <a:ext cx="5111750" cy="5257799"/>
          </a:xfrm>
        </p:spPr>
      </p:pic>
      <p:sp>
        <p:nvSpPr>
          <p:cNvPr id="4" name="Text Placeholder 3"/>
          <p:cNvSpPr>
            <a:spLocks noGrp="1"/>
          </p:cNvSpPr>
          <p:nvPr>
            <p:ph type="body" sz="half" idx="2"/>
          </p:nvPr>
        </p:nvSpPr>
        <p:spPr>
          <a:xfrm>
            <a:off x="152400" y="1066800"/>
            <a:ext cx="3313113" cy="5257800"/>
          </a:xfrm>
        </p:spPr>
        <p:txBody>
          <a:bodyPr>
            <a:normAutofit fontScale="92500" lnSpcReduction="10000"/>
          </a:bodyPr>
          <a:lstStyle/>
          <a:p>
            <a:r>
              <a:rPr lang="en-US" sz="3200" dirty="0" smtClean="0">
                <a:latin typeface="Times New Roman" pitchFamily="18" charset="0"/>
                <a:cs typeface="Times New Roman" pitchFamily="18" charset="0"/>
              </a:rPr>
              <a:t>C</a:t>
            </a:r>
            <a:r>
              <a:rPr lang="vi-VN" sz="3200" dirty="0" smtClean="0">
                <a:latin typeface="Times New Roman" pitchFamily="18" charset="0"/>
                <a:cs typeface="Times New Roman" pitchFamily="18" charset="0"/>
              </a:rPr>
              <a:t>hắn </a:t>
            </a:r>
            <a:r>
              <a:rPr lang="vi-VN" sz="3200" dirty="0">
                <a:latin typeface="Times New Roman" pitchFamily="18" charset="0"/>
                <a:cs typeface="Times New Roman" pitchFamily="18" charset="0"/>
              </a:rPr>
              <a:t>bóng là kỹ thuật phòng thủ trên lưới. co thể dành điểm trực tiếp hoặc tạo đều kiện cho hoạt đông phòng thủ phản </a:t>
            </a:r>
            <a:r>
              <a:rPr lang="vi-VN" sz="3200" dirty="0" smtClean="0">
                <a:latin typeface="Times New Roman" pitchFamily="18" charset="0"/>
                <a:cs typeface="Times New Roman" pitchFamily="18" charset="0"/>
              </a:rPr>
              <a:t>công</a:t>
            </a:r>
            <a:endParaRPr lang="en-US" sz="3200" dirty="0" smtClean="0">
              <a:latin typeface="Times New Roman" pitchFamily="18" charset="0"/>
              <a:cs typeface="Times New Roman" pitchFamily="18" charset="0"/>
            </a:endParaRPr>
          </a:p>
          <a:p>
            <a:pPr marL="457200" indent="-457200">
              <a:buFont typeface="Courier New" pitchFamily="49" charset="0"/>
              <a:buChar char="o"/>
            </a:pPr>
            <a:r>
              <a:rPr lang="en-US" sz="3200" dirty="0" err="1" smtClean="0">
                <a:latin typeface="Times New Roman" pitchFamily="18" charset="0"/>
                <a:cs typeface="Times New Roman" pitchFamily="18" charset="0"/>
              </a:rPr>
              <a:t>Chắn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bóng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cá</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nhân</a:t>
            </a:r>
            <a:endParaRPr lang="en-US" sz="3200" dirty="0" smtClean="0">
              <a:latin typeface="Times New Roman" pitchFamily="18" charset="0"/>
              <a:cs typeface="Times New Roman" pitchFamily="18" charset="0"/>
            </a:endParaRPr>
          </a:p>
          <a:p>
            <a:pPr marL="457200" indent="-457200">
              <a:buFont typeface="Courier New" pitchFamily="49" charset="0"/>
              <a:buChar char="o"/>
            </a:pPr>
            <a:r>
              <a:rPr lang="en-US" sz="3200" dirty="0" err="1" smtClean="0">
                <a:latin typeface="Times New Roman" pitchFamily="18" charset="0"/>
                <a:cs typeface="Times New Roman" pitchFamily="18" charset="0"/>
              </a:rPr>
              <a:t>Chắn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bóng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thể</a:t>
            </a:r>
            <a:endParaRPr lang="en-US" sz="3200" dirty="0">
              <a:latin typeface="Times New Roman" pitchFamily="18" charset="0"/>
              <a:cs typeface="Times New Roman" pitchFamily="18" charset="0"/>
            </a:endParaRPr>
          </a:p>
          <a:p>
            <a:pPr marL="228600" indent="-228600">
              <a:buFont typeface="+mj-lt"/>
              <a:buAutoNum type="arabicPeriod"/>
            </a:pPr>
            <a:endParaRPr lang="en-US" sz="1100" dirty="0"/>
          </a:p>
        </p:txBody>
      </p:sp>
    </p:spTree>
    <p:extLst>
      <p:ext uri="{BB962C8B-B14F-4D97-AF65-F5344CB8AC3E}">
        <p14:creationId xmlns:p14="http://schemas.microsoft.com/office/powerpoint/2010/main" val="1692189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066801"/>
          </a:xfrm>
          <a:solidFill>
            <a:schemeClr val="accent1"/>
          </a:solidFill>
        </p:spPr>
        <p:txBody>
          <a:bodyPr>
            <a:normAutofit fontScale="90000"/>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err="1" smtClean="0">
                <a:latin typeface="Times New Roman" pitchFamily="18" charset="0"/>
                <a:cs typeface="Times New Roman" pitchFamily="18" charset="0"/>
              </a:rPr>
              <a:t>Nhảy</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chắn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bóng</a:t>
            </a:r>
            <a:r>
              <a:rPr lang="en-US" b="1" dirty="0">
                <a:latin typeface="Times New Roman" pitchFamily="18" charset="0"/>
                <a:cs typeface="Times New Roman" pitchFamily="18" charset="0"/>
              </a:rPr>
              <a:t>.</a:t>
            </a:r>
            <a:br>
              <a:rPr lang="en-US" b="1" dirty="0">
                <a:latin typeface="Times New Roman" pitchFamily="18" charset="0"/>
                <a:cs typeface="Times New Roman" pitchFamily="18" charset="0"/>
              </a:rPr>
            </a:br>
            <a:endParaRPr lang="en-US" b="1" dirty="0"/>
          </a:p>
        </p:txBody>
      </p:sp>
      <p:sp>
        <p:nvSpPr>
          <p:cNvPr id="3" name="Subtitle 2"/>
          <p:cNvSpPr>
            <a:spLocks noGrp="1"/>
          </p:cNvSpPr>
          <p:nvPr>
            <p:ph type="subTitle" idx="1"/>
          </p:nvPr>
        </p:nvSpPr>
        <p:spPr>
          <a:xfrm>
            <a:off x="228600" y="1143000"/>
            <a:ext cx="8763000" cy="5105400"/>
          </a:xfrm>
        </p:spPr>
        <p:txBody>
          <a:bodyPr>
            <a:noAutofit/>
          </a:bodyPr>
          <a:lstStyle/>
          <a:p>
            <a:pPr algn="l"/>
            <a:r>
              <a:rPr lang="vi-VN" sz="3600" b="1" i="1" dirty="0">
                <a:solidFill>
                  <a:schemeClr val="tx1"/>
                </a:solidFill>
                <a:latin typeface="Times New Roman" pitchFamily="18" charset="0"/>
                <a:cs typeface="Times New Roman" pitchFamily="18" charset="0"/>
              </a:rPr>
              <a:t>a) Tư thế chuẩn bị :</a:t>
            </a:r>
            <a:endParaRPr lang="vi-VN" sz="3600" dirty="0">
              <a:solidFill>
                <a:schemeClr val="tx1"/>
              </a:solidFill>
              <a:latin typeface="Times New Roman" pitchFamily="18" charset="0"/>
              <a:cs typeface="Times New Roman" pitchFamily="18" charset="0"/>
            </a:endParaRPr>
          </a:p>
          <a:p>
            <a:pPr algn="l"/>
            <a:r>
              <a:rPr lang="vi-VN" sz="3600" dirty="0">
                <a:solidFill>
                  <a:schemeClr val="tx1"/>
                </a:solidFill>
                <a:latin typeface="Times New Roman" pitchFamily="18" charset="0"/>
                <a:cs typeface="Times New Roman" pitchFamily="18" charset="0"/>
              </a:rPr>
              <a:t>Người chắn bóng đứng song song với lưới, cách lưới từ 20-30cm, mặt hướng vào lưới,2 chân mở rộng bằng vai và song song với nhau, tay đặt trước ngực, gập ở khớp khủy </a:t>
            </a:r>
          </a:p>
          <a:p>
            <a:pPr algn="l"/>
            <a:r>
              <a:rPr lang="vi-VN" sz="3600" dirty="0">
                <a:solidFill>
                  <a:schemeClr val="tx1"/>
                </a:solidFill>
                <a:latin typeface="Times New Roman" pitchFamily="18" charset="0"/>
                <a:cs typeface="Times New Roman" pitchFamily="18" charset="0"/>
              </a:rPr>
              <a:t>Từ tư thế này người chắn bóng theo dõi sự di chuyển của bóng và hoạt đông của chuyền 2 đối phương, phán đoán khu vực đập </a:t>
            </a:r>
            <a:r>
              <a:rPr lang="vi-VN" sz="3600" dirty="0" smtClean="0">
                <a:solidFill>
                  <a:schemeClr val="tx1"/>
                </a:solidFill>
                <a:latin typeface="Times New Roman" pitchFamily="18" charset="0"/>
                <a:cs typeface="Times New Roman" pitchFamily="18" charset="0"/>
              </a:rPr>
              <a:t>bóng</a:t>
            </a:r>
            <a:r>
              <a:rPr lang="en-US" sz="3600" dirty="0" smtClean="0">
                <a:solidFill>
                  <a:schemeClr val="tx1"/>
                </a:solidFill>
                <a:latin typeface="Times New Roman" pitchFamily="18" charset="0"/>
                <a:cs typeface="Times New Roman" pitchFamily="18" charset="0"/>
              </a:rPr>
              <a:t>.</a:t>
            </a:r>
            <a:endParaRPr lang="vi-VN" sz="3600" dirty="0">
              <a:solidFill>
                <a:schemeClr val="tx1"/>
              </a:solidFill>
              <a:latin typeface="Times New Roman" pitchFamily="18" charset="0"/>
              <a:cs typeface="Times New Roman" pitchFamily="18" charset="0"/>
            </a:endParaRPr>
          </a:p>
          <a:p>
            <a:pPr algn="l"/>
            <a:endParaRPr lang="en-US" sz="36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132624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57200"/>
            <a:ext cx="9144000" cy="6400800"/>
          </a:xfrm>
          <a:solidFill>
            <a:schemeClr val="accent6">
              <a:lumMod val="60000"/>
              <a:lumOff val="40000"/>
            </a:schemeClr>
          </a:solidFill>
        </p:spPr>
        <p:txBody>
          <a:bodyPr>
            <a:noAutofit/>
          </a:bodyPr>
          <a:lstStyle/>
          <a:p>
            <a:pPr algn="l"/>
            <a:r>
              <a:rPr lang="vi-VN" sz="2400" b="1" i="1" dirty="0">
                <a:solidFill>
                  <a:schemeClr val="tx1"/>
                </a:solidFill>
                <a:latin typeface="Times New Roman" pitchFamily="18" charset="0"/>
                <a:cs typeface="Times New Roman" pitchFamily="18" charset="0"/>
              </a:rPr>
              <a:t>b) Di chuyển và bật nhảy </a:t>
            </a:r>
            <a:endParaRPr lang="vi-VN" sz="2400" dirty="0">
              <a:solidFill>
                <a:schemeClr val="tx1"/>
              </a:solidFill>
              <a:latin typeface="Times New Roman" pitchFamily="18" charset="0"/>
              <a:cs typeface="Times New Roman" pitchFamily="18" charset="0"/>
            </a:endParaRPr>
          </a:p>
          <a:p>
            <a:pPr algn="just"/>
            <a:r>
              <a:rPr lang="vi-VN" sz="2400" dirty="0">
                <a:solidFill>
                  <a:schemeClr val="tx1"/>
                </a:solidFill>
                <a:latin typeface="Times New Roman" pitchFamily="18" charset="0"/>
                <a:cs typeface="Times New Roman" pitchFamily="18" charset="0"/>
              </a:rPr>
              <a:t>- Sau khi phán đoán được khu vực đối phương sẽ tấn công, người chắn bóng nhanh chóng di chuyển ra vị trí đã chọn và bật nhảy cho thích hợp vị trí bật nhảy của người chắn bóng phải đối diện với người đập bóng </a:t>
            </a:r>
          </a:p>
          <a:p>
            <a:pPr algn="just"/>
            <a:r>
              <a:rPr lang="vi-VN" sz="2400" dirty="0">
                <a:solidFill>
                  <a:schemeClr val="tx1"/>
                </a:solidFill>
                <a:latin typeface="Times New Roman" pitchFamily="18" charset="0"/>
                <a:cs typeface="Times New Roman" pitchFamily="18" charset="0"/>
              </a:rPr>
              <a:t>+ Thời điểm bật nhảy: được thực hiện phụ thuộc vào độ cao , tốc độ bay của </a:t>
            </a:r>
            <a:r>
              <a:rPr lang="vi-VN" sz="2400" dirty="0" smtClean="0">
                <a:solidFill>
                  <a:schemeClr val="tx1"/>
                </a:solidFill>
                <a:latin typeface="Times New Roman" pitchFamily="18" charset="0"/>
                <a:cs typeface="Times New Roman" pitchFamily="18" charset="0"/>
              </a:rPr>
              <a:t>bóng, </a:t>
            </a:r>
            <a:r>
              <a:rPr lang="vi-VN" sz="2400" dirty="0">
                <a:solidFill>
                  <a:schemeClr val="tx1"/>
                </a:solidFill>
                <a:latin typeface="Times New Roman" pitchFamily="18" charset="0"/>
                <a:cs typeface="Times New Roman" pitchFamily="18" charset="0"/>
              </a:rPr>
              <a:t>cự ly của bóng so với </a:t>
            </a:r>
            <a:r>
              <a:rPr lang="vi-VN" sz="2400" dirty="0" smtClean="0">
                <a:solidFill>
                  <a:schemeClr val="tx1"/>
                </a:solidFill>
                <a:latin typeface="Times New Roman" pitchFamily="18" charset="0"/>
                <a:cs typeface="Times New Roman" pitchFamily="18" charset="0"/>
              </a:rPr>
              <a:t>lưới</a:t>
            </a:r>
            <a:r>
              <a:rPr lang="en-US" sz="2400" dirty="0" smtClean="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N</a:t>
            </a:r>
            <a:r>
              <a:rPr lang="vi-VN" sz="2400" dirty="0" smtClean="0">
                <a:solidFill>
                  <a:schemeClr val="tx1"/>
                </a:solidFill>
                <a:latin typeface="Times New Roman" pitchFamily="18" charset="0"/>
                <a:cs typeface="Times New Roman" pitchFamily="18" charset="0"/>
              </a:rPr>
              <a:t>ếu</a:t>
            </a: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chuyền </a:t>
            </a:r>
            <a:r>
              <a:rPr lang="vi-VN" sz="2400" dirty="0">
                <a:solidFill>
                  <a:schemeClr val="tx1"/>
                </a:solidFill>
                <a:latin typeface="Times New Roman" pitchFamily="18" charset="0"/>
                <a:cs typeface="Times New Roman" pitchFamily="18" charset="0"/>
              </a:rPr>
              <a:t>bóng cao, thì thời điểm bật nhảy chắn bóng là thời điểm người </a:t>
            </a:r>
            <a:r>
              <a:rPr lang="vi-VN" sz="2400" dirty="0" smtClean="0">
                <a:solidFill>
                  <a:schemeClr val="tx1"/>
                </a:solidFill>
                <a:latin typeface="Times New Roman" pitchFamily="18" charset="0"/>
                <a:cs typeface="Times New Roman" pitchFamily="18" charset="0"/>
              </a:rPr>
              <a:t>đập</a:t>
            </a: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khi </a:t>
            </a:r>
            <a:r>
              <a:rPr lang="vi-VN" sz="2400" dirty="0">
                <a:solidFill>
                  <a:schemeClr val="tx1"/>
                </a:solidFill>
                <a:latin typeface="Times New Roman" pitchFamily="18" charset="0"/>
                <a:cs typeface="Times New Roman" pitchFamily="18" charset="0"/>
              </a:rPr>
              <a:t>bật nhảy bắt đầu thực hiện động tác vung tay đánh bóng.Còn đối với đường bóng (nhanh, lao) thì thời điểm bật nhảy thực hiện cùng lúc với người đập bóng </a:t>
            </a:r>
          </a:p>
          <a:p>
            <a:pPr algn="just"/>
            <a:r>
              <a:rPr lang="vi-VN" sz="2400" dirty="0">
                <a:solidFill>
                  <a:schemeClr val="tx1"/>
                </a:solidFill>
                <a:latin typeface="Times New Roman" pitchFamily="18" charset="0"/>
                <a:cs typeface="Times New Roman" pitchFamily="18" charset="0"/>
              </a:rPr>
              <a:t>- Trước khi bật nhảy người chắn bong hơi khụyu gối , thân người đưa ra trước khi bật nhảy chắn bóng người chắn bóng sử dụng sức toàn thân đặc biệt là duỗi các khớp cổ chân ,khớp gối , và khớp hông. Phối hợp động tác vung tay đưa cơ thể lên ca tay có thể vung sang 2 bên lên cao hoặc đặt sẵn ở phía trước ngực lên cao, duỗi mạnh lên cao về trước. Hai tay sau khi vung lên cao hơi chếch về phía trước bụng hơi hóp lại, đầu luôn ngửa lên để mắt quan sát </a:t>
            </a:r>
            <a:r>
              <a:rPr lang="vi-VN" sz="2400" dirty="0" smtClean="0">
                <a:solidFill>
                  <a:schemeClr val="tx1"/>
                </a:solidFill>
                <a:latin typeface="Times New Roman" pitchFamily="18" charset="0"/>
                <a:cs typeface="Times New Roman" pitchFamily="18" charset="0"/>
              </a:rPr>
              <a:t>bóng</a:t>
            </a:r>
            <a:r>
              <a:rPr lang="en-US" sz="2400" dirty="0" smtClean="0">
                <a:solidFill>
                  <a:schemeClr val="tx1"/>
                </a:solidFill>
                <a:latin typeface="Times New Roman" pitchFamily="18" charset="0"/>
                <a:cs typeface="Times New Roman" pitchFamily="18" charset="0"/>
              </a:rPr>
              <a:t>.</a:t>
            </a:r>
            <a:endParaRPr lang="vi-VN" sz="2400" dirty="0">
              <a:solidFill>
                <a:schemeClr val="tx1"/>
              </a:solidFill>
              <a:latin typeface="Times New Roman" pitchFamily="18" charset="0"/>
              <a:cs typeface="Times New Roman" pitchFamily="18" charset="0"/>
            </a:endParaRPr>
          </a:p>
          <a:p>
            <a:pPr algn="l"/>
            <a:endParaRPr lang="en-US" sz="2400" dirty="0">
              <a:solidFill>
                <a:schemeClr val="tx1"/>
              </a:solidFill>
              <a:latin typeface="Times New Roman" pitchFamily="18" charset="0"/>
              <a:cs typeface="Times New Roman" pitchFamily="18" charset="0"/>
            </a:endParaRPr>
          </a:p>
        </p:txBody>
      </p:sp>
      <p:sp>
        <p:nvSpPr>
          <p:cNvPr id="4" name="Title 1"/>
          <p:cNvSpPr>
            <a:spLocks noGrp="1"/>
          </p:cNvSpPr>
          <p:nvPr>
            <p:ph type="ctrTitle"/>
          </p:nvPr>
        </p:nvSpPr>
        <p:spPr>
          <a:xfrm>
            <a:off x="0" y="0"/>
            <a:ext cx="9144000" cy="457199"/>
          </a:xfrm>
          <a:solidFill>
            <a:schemeClr val="accent1"/>
          </a:solidFill>
        </p:spPr>
        <p:txBody>
          <a:bodyPr>
            <a:normAutofit fontScale="90000"/>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sz="2700" b="1" dirty="0" err="1" smtClean="0">
                <a:latin typeface="Times New Roman" pitchFamily="18" charset="0"/>
                <a:cs typeface="Times New Roman" pitchFamily="18" charset="0"/>
              </a:rPr>
              <a:t>Nhảy</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chắn</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bóng</a:t>
            </a:r>
            <a:r>
              <a:rPr lang="en-US" sz="3600" b="1" dirty="0">
                <a:latin typeface="Times New Roman" pitchFamily="18" charset="0"/>
                <a:cs typeface="Times New Roman" pitchFamily="18" charset="0"/>
              </a:rPr>
              <a:t/>
            </a:r>
            <a:br>
              <a:rPr lang="en-US" sz="3600" b="1" dirty="0">
                <a:latin typeface="Times New Roman" pitchFamily="18" charset="0"/>
                <a:cs typeface="Times New Roman" pitchFamily="18" charset="0"/>
              </a:rPr>
            </a:br>
            <a:endParaRPr lang="en-US" sz="3600" b="1" dirty="0"/>
          </a:p>
        </p:txBody>
      </p:sp>
    </p:spTree>
    <p:extLst>
      <p:ext uri="{BB962C8B-B14F-4D97-AF65-F5344CB8AC3E}">
        <p14:creationId xmlns:p14="http://schemas.microsoft.com/office/powerpoint/2010/main" val="4291815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chemeClr val="accent6">
              <a:lumMod val="60000"/>
              <a:lumOff val="40000"/>
            </a:schemeClr>
          </a:solidFill>
        </p:spPr>
        <p:txBody>
          <a:bodyPr>
            <a:noAutofit/>
          </a:bodyPr>
          <a:lstStyle/>
          <a:p>
            <a:pPr algn="just"/>
            <a:r>
              <a:rPr lang="en-US" sz="2400" b="1" i="1" dirty="0" smtClean="0">
                <a:solidFill>
                  <a:schemeClr val="tx1"/>
                </a:solidFill>
                <a:latin typeface="+mj-lt"/>
              </a:rPr>
              <a:t>c. </a:t>
            </a:r>
            <a:r>
              <a:rPr lang="vi-VN" sz="2400" b="1" i="1" dirty="0" smtClean="0">
                <a:solidFill>
                  <a:schemeClr val="tx1"/>
                </a:solidFill>
                <a:latin typeface="+mj-lt"/>
              </a:rPr>
              <a:t>Chắn </a:t>
            </a:r>
            <a:r>
              <a:rPr lang="vi-VN" sz="2400" b="1" i="1" dirty="0">
                <a:solidFill>
                  <a:schemeClr val="tx1"/>
                </a:solidFill>
                <a:latin typeface="+mj-lt"/>
              </a:rPr>
              <a:t>bóng </a:t>
            </a:r>
            <a:endParaRPr lang="vi-VN" sz="2400" dirty="0">
              <a:solidFill>
                <a:schemeClr val="tx1"/>
              </a:solidFill>
              <a:latin typeface="+mj-lt"/>
            </a:endParaRPr>
          </a:p>
          <a:p>
            <a:pPr algn="just"/>
            <a:r>
              <a:rPr lang="en-US" sz="2400" dirty="0" smtClean="0">
                <a:solidFill>
                  <a:schemeClr val="tx1"/>
                </a:solidFill>
                <a:latin typeface="+mj-lt"/>
              </a:rPr>
              <a:t>- </a:t>
            </a:r>
            <a:r>
              <a:rPr lang="vi-VN" sz="2400" dirty="0" smtClean="0">
                <a:solidFill>
                  <a:schemeClr val="tx1"/>
                </a:solidFill>
                <a:latin typeface="+mj-lt"/>
              </a:rPr>
              <a:t>Sau </a:t>
            </a:r>
            <a:r>
              <a:rPr lang="vi-VN" sz="2400" dirty="0">
                <a:solidFill>
                  <a:schemeClr val="tx1"/>
                </a:solidFill>
                <a:latin typeface="+mj-lt"/>
              </a:rPr>
              <a:t>khi bật nhảy tay chắn bóng vươn lên cao hơi chếch sang sân đối </a:t>
            </a:r>
            <a:r>
              <a:rPr lang="vi-VN" sz="2400" dirty="0" smtClean="0">
                <a:solidFill>
                  <a:schemeClr val="tx1"/>
                </a:solidFill>
                <a:latin typeface="+mj-lt"/>
              </a:rPr>
              <a:t>phương, </a:t>
            </a:r>
            <a:r>
              <a:rPr lang="vi-VN" sz="2400" dirty="0">
                <a:solidFill>
                  <a:schemeClr val="tx1"/>
                </a:solidFill>
                <a:latin typeface="+mj-lt"/>
              </a:rPr>
              <a:t>nhưng không duỗi hết mà hơi gập ở khuỷu tay. Chính trong giai đoạn này người chắn bóng quan sát hướng đập bóng của đối phương để di chuyển tay theo hướng đập bóng. Khi chắn bóng hai tay duỗi hết ,vươn cao, bàn tay xòe rộng , cổ tay gập về phía trước , các ngón tay mở rộng tự </a:t>
            </a:r>
            <a:r>
              <a:rPr lang="vi-VN" sz="2400" dirty="0" smtClean="0">
                <a:solidFill>
                  <a:schemeClr val="tx1"/>
                </a:solidFill>
                <a:latin typeface="+mj-lt"/>
              </a:rPr>
              <a:t>nhiên</a:t>
            </a:r>
            <a:r>
              <a:rPr lang="en-US" sz="2400" dirty="0" smtClean="0">
                <a:solidFill>
                  <a:schemeClr val="tx1"/>
                </a:solidFill>
                <a:latin typeface="+mj-lt"/>
              </a:rPr>
              <a:t>. </a:t>
            </a:r>
            <a:r>
              <a:rPr lang="en-US" sz="2400" dirty="0" smtClean="0">
                <a:solidFill>
                  <a:schemeClr val="tx1"/>
                </a:solidFill>
                <a:latin typeface="Times New Roman" pitchFamily="18" charset="0"/>
                <a:cs typeface="Times New Roman" pitchFamily="18" charset="0"/>
              </a:rPr>
              <a:t>N</a:t>
            </a:r>
            <a:r>
              <a:rPr lang="vi-VN" sz="2400" dirty="0" smtClean="0">
                <a:solidFill>
                  <a:schemeClr val="tx1"/>
                </a:solidFill>
                <a:latin typeface="Times New Roman" pitchFamily="18" charset="0"/>
                <a:cs typeface="Times New Roman" pitchFamily="18" charset="0"/>
              </a:rPr>
              <a:t>ếu </a:t>
            </a:r>
            <a:r>
              <a:rPr lang="vi-VN" sz="2400" dirty="0">
                <a:solidFill>
                  <a:schemeClr val="tx1"/>
                </a:solidFill>
                <a:latin typeface="+mj-lt"/>
              </a:rPr>
              <a:t>bóng gần lưới thì người chắn bóng có thể đưa tay qua lưới , sang khoảng không gian sân đối phương .</a:t>
            </a:r>
          </a:p>
          <a:p>
            <a:pPr algn="just"/>
            <a:r>
              <a:rPr lang="vi-VN" sz="2400" dirty="0">
                <a:solidFill>
                  <a:schemeClr val="tx1"/>
                </a:solidFill>
                <a:latin typeface="+mj-lt"/>
              </a:rPr>
              <a:t>- Trường hợp người chắn bóng bật thấp hơn người đập bóng thì tay vươn thẳng cổ tay và bàn tay ngửa</a:t>
            </a:r>
          </a:p>
          <a:p>
            <a:pPr algn="just"/>
            <a:r>
              <a:rPr lang="vi-VN" sz="2400" dirty="0">
                <a:solidFill>
                  <a:schemeClr val="tx1"/>
                </a:solidFill>
                <a:latin typeface="+mj-lt"/>
              </a:rPr>
              <a:t>- Trong trường hợp bóng chuyền xa lưới , người chắn bóng bật nhảy chậm hơn và không đưa tay qua lưới, tay dựng song song với lưới cổ tay hơi ngửa ,khi bóng chạm vào tay chắn thì nhanh chóng gập cổ tay để bóng ở lại sân đối phương </a:t>
            </a:r>
          </a:p>
          <a:p>
            <a:pPr algn="just"/>
            <a:r>
              <a:rPr lang="vi-VN" sz="2400" dirty="0">
                <a:solidFill>
                  <a:schemeClr val="tx1"/>
                </a:solidFill>
                <a:latin typeface="+mj-lt"/>
              </a:rPr>
              <a:t>- Trong trường hợp bóng đập nhanh thì người chắn bóng bật nhảy  cùng thời điểm với người đập bóng và tay chắn bóng thường di chuyển theo hướng đập bóng</a:t>
            </a:r>
          </a:p>
          <a:p>
            <a:pPr algn="just"/>
            <a:endParaRPr lang="en-US" sz="2400" dirty="0">
              <a:solidFill>
                <a:schemeClr val="tx1"/>
              </a:solidFill>
              <a:latin typeface="+mj-lt"/>
              <a:cs typeface="Times New Roman" pitchFamily="18" charset="0"/>
            </a:endParaRPr>
          </a:p>
        </p:txBody>
      </p:sp>
    </p:spTree>
    <p:extLst>
      <p:ext uri="{BB962C8B-B14F-4D97-AF65-F5344CB8AC3E}">
        <p14:creationId xmlns:p14="http://schemas.microsoft.com/office/powerpoint/2010/main" val="3695266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a:solidFill>
            <a:schemeClr val="accent6">
              <a:lumMod val="60000"/>
              <a:lumOff val="40000"/>
            </a:schemeClr>
          </a:solidFill>
        </p:spPr>
        <p:txBody>
          <a:bodyPr>
            <a:normAutofit fontScale="90000"/>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err="1" smtClean="0">
                <a:latin typeface="Times New Roman" pitchFamily="18" charset="0"/>
                <a:cs typeface="Times New Roman" pitchFamily="18" charset="0"/>
              </a:rPr>
              <a:t>Nhảy</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chắn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bóng</a:t>
            </a:r>
            <a:r>
              <a:rPr lang="en-US" b="1" dirty="0">
                <a:latin typeface="Times New Roman" pitchFamily="18" charset="0"/>
                <a:cs typeface="Times New Roman" pitchFamily="18" charset="0"/>
              </a:rPr>
              <a:t/>
            </a:r>
            <a:br>
              <a:rPr lang="en-US" b="1" dirty="0">
                <a:latin typeface="Times New Roman" pitchFamily="18" charset="0"/>
                <a:cs typeface="Times New Roman" pitchFamily="18" charset="0"/>
              </a:rPr>
            </a:br>
            <a:endParaRPr lang="en-US" b="1" dirty="0"/>
          </a:p>
        </p:txBody>
      </p:sp>
      <p:pic>
        <p:nvPicPr>
          <p:cNvPr id="4" name="nhay chan bo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90600"/>
            <a:ext cx="9144000" cy="5867400"/>
          </a:xfrm>
        </p:spPr>
      </p:pic>
    </p:spTree>
    <p:extLst>
      <p:ext uri="{BB962C8B-B14F-4D97-AF65-F5344CB8AC3E}">
        <p14:creationId xmlns:p14="http://schemas.microsoft.com/office/powerpoint/2010/main" val="30303735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33962">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343400" cy="762000"/>
          </a:xfrm>
          <a:solidFill>
            <a:schemeClr val="accent1"/>
          </a:solidFill>
        </p:spPr>
        <p:txBody>
          <a:bodyPr>
            <a:noAutofit/>
          </a:bodyPr>
          <a:lstStyle/>
          <a:p>
            <a:pPr algn="ctr"/>
            <a:r>
              <a:rPr lang="en-US" dirty="0" err="1" smtClean="0">
                <a:latin typeface="Times New Roman" pitchFamily="18" charset="0"/>
                <a:cs typeface="Times New Roman" pitchFamily="18" charset="0"/>
              </a:rPr>
              <a:t>Một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số</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lưu</a:t>
            </a:r>
            <a:r>
              <a:rPr lang="en-US" dirty="0" smtClean="0">
                <a:latin typeface="Times New Roman" pitchFamily="18" charset="0"/>
                <a:cs typeface="Times New Roman" pitchFamily="18" charset="0"/>
              </a:rPr>
              <a:t> ý </a:t>
            </a:r>
            <a:r>
              <a:rPr lang="en-US" dirty="0" err="1" smtClean="0">
                <a:latin typeface="Times New Roman" pitchFamily="18" charset="0"/>
                <a:cs typeface="Times New Roman" pitchFamily="18" charset="0"/>
              </a:rPr>
              <a:t>khi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nhảy</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chắn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bóng</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endParaRPr lang="en-US" sz="14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3401" y="0"/>
            <a:ext cx="4800600" cy="6858000"/>
          </a:xfrm>
        </p:spPr>
      </p:pic>
      <p:sp>
        <p:nvSpPr>
          <p:cNvPr id="4" name="Text Placeholder 3"/>
          <p:cNvSpPr>
            <a:spLocks noGrp="1"/>
          </p:cNvSpPr>
          <p:nvPr>
            <p:ph type="body" sz="half" idx="2"/>
          </p:nvPr>
        </p:nvSpPr>
        <p:spPr>
          <a:xfrm>
            <a:off x="0" y="838200"/>
            <a:ext cx="4267200" cy="5943600"/>
          </a:xfrm>
        </p:spPr>
        <p:txBody>
          <a:bodyPr>
            <a:noAutofit/>
          </a:bodyPr>
          <a:lstStyle/>
          <a:p>
            <a:pPr marL="342900" indent="-342900">
              <a:buFont typeface="Courier New" pitchFamily="49" charset="0"/>
              <a:buChar char="o"/>
            </a:pP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đơ</a:t>
            </a:r>
            <a:r>
              <a:rPr lang="en-US" sz="2400" dirty="0" smtClean="0">
                <a:latin typeface="Times New Roman" pitchFamily="18" charset="0"/>
                <a:cs typeface="Times New Roman" pitchFamily="18" charset="0"/>
              </a:rPr>
              <a:t> hay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thẳng</a:t>
            </a:r>
            <a:r>
              <a:rPr lang="en-US" sz="2400" dirty="0" smtClean="0">
                <a:latin typeface="Times New Roman" pitchFamily="18" charset="0"/>
                <a:cs typeface="Times New Roman" pitchFamily="18" charset="0"/>
              </a:rPr>
              <a:t>.</a:t>
            </a:r>
          </a:p>
          <a:p>
            <a:pPr marL="342900" indent="-342900">
              <a:buFont typeface="Courier New" pitchFamily="49" charset="0"/>
              <a:buChar char="o"/>
            </a:pPr>
            <a:r>
              <a:rPr lang="en-US" sz="2400" dirty="0" err="1" smtClean="0">
                <a:latin typeface="Times New Roman" pitchFamily="18" charset="0"/>
                <a:cs typeface="Times New Roman" pitchFamily="18" charset="0"/>
              </a:rPr>
              <a:t>Nhảy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sớm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xuống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thì</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đạp</a:t>
            </a:r>
            <a:r>
              <a:rPr lang="en-US" sz="2400" dirty="0" smtClean="0">
                <a:latin typeface="Times New Roman" pitchFamily="18" charset="0"/>
                <a:cs typeface="Times New Roman" pitchFamily="18" charset="0"/>
              </a:rPr>
              <a:t> qua.</a:t>
            </a:r>
          </a:p>
          <a:p>
            <a:pPr marL="342900" indent="-342900">
              <a:buFont typeface="Courier New" pitchFamily="49" charset="0"/>
              <a:buChar char="o"/>
            </a:pPr>
            <a:r>
              <a:rPr lang="en-US" sz="2400" dirty="0" smtClean="0">
                <a:latin typeface="Times New Roman" pitchFamily="18" charset="0"/>
                <a:cs typeface="Times New Roman" pitchFamily="18" charset="0"/>
              </a:rPr>
              <a:t>Hay </a:t>
            </a:r>
            <a:r>
              <a:rPr lang="en-US" sz="2400" dirty="0" err="1" smtClean="0">
                <a:latin typeface="Times New Roman" pitchFamily="18" charset="0"/>
                <a:cs typeface="Times New Roman" pitchFamily="18" charset="0"/>
              </a:rPr>
              <a:t>đưa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qua </a:t>
            </a:r>
            <a:r>
              <a:rPr lang="en-US" sz="2400" dirty="0" err="1" smtClean="0">
                <a:latin typeface="Times New Roman" pitchFamily="18" charset="0"/>
                <a:cs typeface="Times New Roman" pitchFamily="18" charset="0"/>
              </a:rPr>
              <a:t>lưới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phương</a:t>
            </a:r>
            <a:r>
              <a:rPr lang="en-US" sz="2400" dirty="0" smtClean="0">
                <a:latin typeface="Times New Roman" pitchFamily="18" charset="0"/>
                <a:cs typeface="Times New Roman" pitchFamily="18" charset="0"/>
              </a:rPr>
              <a:t>.</a:t>
            </a:r>
          </a:p>
          <a:p>
            <a:pPr marL="342900" indent="-342900">
              <a:buFont typeface="Courier New" pitchFamily="49" charset="0"/>
              <a:buChar char="o"/>
            </a:pPr>
            <a:r>
              <a:rPr lang="en-US" sz="2400" dirty="0" smtClean="0">
                <a:latin typeface="Times New Roman" pitchFamily="18" charset="0"/>
                <a:cs typeface="Times New Roman" pitchFamily="18" charset="0"/>
              </a:rPr>
              <a:t>Do ham </a:t>
            </a:r>
            <a:r>
              <a:rPr lang="en-US" sz="2400" dirty="0" err="1" smtClean="0">
                <a:latin typeface="Times New Roman" pitchFamily="18" charset="0"/>
                <a:cs typeface="Times New Roman" pitchFamily="18" charset="0"/>
              </a:rPr>
              <a:t>tranh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muốn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chắn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ngay</a:t>
            </a:r>
            <a:r>
              <a:rPr lang="en-US" sz="2400" dirty="0" smtClean="0">
                <a:latin typeface="Times New Roman" pitchFamily="18" charset="0"/>
                <a:cs typeface="Times New Roman" pitchFamily="18" charset="0"/>
              </a:rPr>
              <a:t> hay </a:t>
            </a:r>
            <a:r>
              <a:rPr lang="en-US" sz="2400" dirty="0" err="1" smtClean="0">
                <a:latin typeface="Times New Roman" pitchFamily="18" charset="0"/>
                <a:cs typeface="Times New Roman" pitchFamily="18" charset="0"/>
              </a:rPr>
              <a:t>hai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giơ</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thẳng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dưới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tay</a:t>
            </a:r>
            <a:r>
              <a:rPr lang="en-US" sz="2400" dirty="0" smtClean="0">
                <a:latin typeface="Times New Roman" pitchFamily="18" charset="0"/>
                <a:cs typeface="Times New Roman" pitchFamily="18" charset="0"/>
              </a:rPr>
              <a:t> sang </a:t>
            </a:r>
            <a:r>
              <a:rPr lang="en-US" sz="2400" dirty="0" err="1" smtClean="0">
                <a:latin typeface="Times New Roman" pitchFamily="18" charset="0"/>
                <a:cs typeface="Times New Roman" pitchFamily="18" charset="0"/>
              </a:rPr>
              <a:t>sân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phương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3199801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372</Words>
  <Application>Microsoft Office PowerPoint</Application>
  <PresentationFormat>On-screen Show (4:3)</PresentationFormat>
  <Paragraphs>57</Paragraphs>
  <Slides>15</Slides>
  <Notes>0</Notes>
  <HiddenSlides>0</HiddenSlides>
  <MMClips>2</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CHƯƠNG TRÌNH THỂ DỤC LỚP 12  NĂM HỌC 2021 – 2022 TUẦN 12 </vt:lpstr>
      <vt:lpstr>BÓNG CHUYỀN</vt:lpstr>
      <vt:lpstr>Một số bài tập bổ trợ cho kỹ thuật đập bóng chính diện theo phương lấy đà. </vt:lpstr>
      <vt:lpstr>Nhảy chắn bóng </vt:lpstr>
      <vt:lpstr> Nhảy chắn bóng. </vt:lpstr>
      <vt:lpstr> Nhảy chắn bóng </vt:lpstr>
      <vt:lpstr>PowerPoint Presentation</vt:lpstr>
      <vt:lpstr> Nhảy chắn bóng </vt:lpstr>
      <vt:lpstr>Một số lưu ý khi nhảy chắn bóng. </vt:lpstr>
      <vt:lpstr>B. NHẢY XA </vt:lpstr>
      <vt:lpstr>Hoàn thiện kỹ thuật nhảy xa kiểu “ ưỡn thân “ </vt:lpstr>
      <vt:lpstr>Hoàn thiện kỹ thuật nhảy xa kiểu “ ưỡn thân “ </vt:lpstr>
      <vt:lpstr>IV. PHẦN KẾT THÚC </vt:lpstr>
      <vt:lpstr>ĐIỀU 6: ĐƯỢC 1 ĐIỂM, THẮNG 1 HIỆP VÀ THẮNG 1 TRẬN 6.1.    Được một điểm: 6.1.1.    Được một điểm khi: 6.1.1.1.    Bóng chạm sân đối phương (Điều 8.3; 10.1.1). 6.1.1.2.    Do đội đối phương phạm lỗi (Điều 6.1.2) 6.1.1.3.    Đội đối phương bị phạt (Điều 16.2.3; 21.3.1). 6.1.2.    Phạm lỗi Khi một đội có hành động đánh bóng sai luật hoặc phạm luật bằng hành động nào khác thì trọng tài thổi còi phạm lỗi, xét mức phạm lỗi và quyết định phạt theo luật. 6.1.2.1.    Nếu hai hay nhiều lỗi xảy ra liên tiếp thì chỉ tính lỗi đầu tiên. 6.1.2.2.    Nếu hai đội cùng phạm hai hoặc nhiều lỗi thì xử hai đội cùng phạm lỗi. Đánh lại pha bóng đó (Hiệu tay 11.23). 6.1.3.    Hậu quả của thắng một pha bóng. Một pha bóng là chuỗi các hành động đánh bóng tính từ thời điểm người phát bóng đánh chạm bóng đến khi trọng tài thổi còi "bóng chết" (Điều 8.1; 8.2). 6.1.3.1.    Nếu đội phát bóng thắng pha bóng đó thì đội phát bóng được một điểm và tiếp tục phát bóng. 6.1.3.2.    Nếu đội đối phương đỡ phát bóng thắng pha bóng đó thì đội đó được một điểm và giành quyền phát bóng. </vt:lpstr>
      <vt:lpstr>6.2.    Thắng một hiệp: Đội thắng một hiệp (trừ hiệp thứ 5 - hiệp quyết thắng) là đội được 25 điểm trước và hơn đội kia ít nhất 2 điểm. Trường hợp hòa 24 - 24, phải đấu tiếp cho đến khi hơn nhau 2 điểm (26 - 24, 27 - 25...) (Điều 6.3.2) (Hiệu tay 11.9). 6.3.    Thắng một trận: 6.3.1.    Đội thắng một trận là đội thắng 3 hiệp (Điều 6.2). (Hiệu tay 11.9). 6.3.2.    Trong trường hợp hòa 2 - 2, hiệp quyết thắng (hiệp 5) đấu đến 15 điểm và đội thắng phải hơn ít nhất 2 điểm (Điều 7.1; 15.4.1). 6.4.    Bỏ cuộc và đội hình không đủ người đấu: 6.4.1.    Nếu một đội sau khi đã được mời đến thuyết phục vẫn từ chối không đấu, đội đó bị tuyên bố bỏ cuộc và bị thua với kết quả toàn trận 0 –3; mỗi hiệp 0 - 25 (Điều 6.2; 6.3). 6.4.2.    Nếu một đội không có lý do chính đáng để có mặt đúng giờ thi đấu thì bị tuyên bố bỏ cuộc và xử lý kết quả thi đấu như Điều 6.4.1. 6.4.3.    Một đội bị tuyên bố không đủ đội hình thi đấu một hiệp hoặc một trận (Điều 7.3.1) thì bị thua hiệp đó hoặc trận đó. Đội đối phương được thêm đủ số điểm và số hiệp còn thiếu để thắng hiệp trận đó. Đội có đội hình không đủ người đấu bị giữ nguyên số điểm và kết quả các hiệp trước (Điều 6.2; 6.3; 7.3.1).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TRÌNH THỂ DỤC LỚP 12  NĂM HỌC 2021 – 2022 TUẦN 8</dc:title>
  <dc:creator>PC</dc:creator>
  <cp:lastModifiedBy>PC</cp:lastModifiedBy>
  <cp:revision>61</cp:revision>
  <dcterms:created xsi:type="dcterms:W3CDTF">2021-10-16T02:07:31Z</dcterms:created>
  <dcterms:modified xsi:type="dcterms:W3CDTF">2021-11-14T11:28:15Z</dcterms:modified>
</cp:coreProperties>
</file>